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5143500" cx="9144000"/>
  <p:notesSz cx="6858000" cy="9144000"/>
  <p:embeddedFontLst>
    <p:embeddedFont>
      <p:font typeface="Montserrat"/>
      <p:regular r:id="rId36"/>
      <p:bold r:id="rId37"/>
      <p:italic r:id="rId38"/>
      <p:boldItalic r:id="rId39"/>
    </p:embeddedFont>
    <p:embeddedFont>
      <p:font typeface="Lato"/>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regular.fntdata"/><Relationship Id="rId20" Type="http://schemas.openxmlformats.org/officeDocument/2006/relationships/slide" Target="slides/slide15.xml"/><Relationship Id="rId42" Type="http://schemas.openxmlformats.org/officeDocument/2006/relationships/font" Target="fonts/Lato-italic.fntdata"/><Relationship Id="rId41" Type="http://schemas.openxmlformats.org/officeDocument/2006/relationships/font" Target="fonts/Lato-bold.fntdata"/><Relationship Id="rId22" Type="http://schemas.openxmlformats.org/officeDocument/2006/relationships/slide" Target="slides/slide17.xml"/><Relationship Id="rId21" Type="http://schemas.openxmlformats.org/officeDocument/2006/relationships/slide" Target="slides/slide16.xml"/><Relationship Id="rId43" Type="http://schemas.openxmlformats.org/officeDocument/2006/relationships/font" Target="fonts/Lato-bold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Montserrat-bold.fntdata"/><Relationship Id="rId14" Type="http://schemas.openxmlformats.org/officeDocument/2006/relationships/slide" Target="slides/slide9.xml"/><Relationship Id="rId36" Type="http://schemas.openxmlformats.org/officeDocument/2006/relationships/font" Target="fonts/Montserrat-regular.fntdata"/><Relationship Id="rId17" Type="http://schemas.openxmlformats.org/officeDocument/2006/relationships/slide" Target="slides/slide12.xml"/><Relationship Id="rId39" Type="http://schemas.openxmlformats.org/officeDocument/2006/relationships/font" Target="fonts/Montserrat-boldItalic.fntdata"/><Relationship Id="rId16" Type="http://schemas.openxmlformats.org/officeDocument/2006/relationships/slide" Target="slides/slide11.xml"/><Relationship Id="rId38" Type="http://schemas.openxmlformats.org/officeDocument/2006/relationships/font" Target="fonts/Montserrat-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b54d4def08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b54d4def08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aaf3ebc24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aaf3ebc24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aaf3ebc24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aaf3ebc24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aaf3ebc243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aaf3ebc243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b54d4def08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b54d4def08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aaf3ebc2d8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aaf3ebc2d8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aaf3ebc2d8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aaf3ebc2d8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aaf3ebc2d8_2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aaf3ebc2d8_2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aaf3ebc2d8_2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aaf3ebc2d8_2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aaf3ebc2d8_2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aaf3ebc2d8_2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aaf3ebc2d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aaf3ebc2d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aaf3ebc2d8_2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aaf3ebc2d8_2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aaf3ebc2d8_2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aaf3ebc2d8_2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aaf3ebc2d8_2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aaf3ebc2d8_2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aaf3ebc2d8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aaf3ebc2d8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aaf3ebc2d8_2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aaf3ebc2d8_2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b54d4def08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b54d4def08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aaf3ebc2d8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aaf3ebc2d8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aaf3ebc2d8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aaf3ebc2d8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aaf3ebc2d8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aaf3ebc2d8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b54d4def08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b54d4def08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aaf3ebc24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aaf3ebc24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aaf3ebc2d8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aaf3ebc2d8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aaf3ebc243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aaf3ebc243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aaf3ebc243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aaf3ebc243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aaf3ebc243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aaf3ebc243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b54d4def08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b54d4def08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b54d4def08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b54d4def08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b54d4def08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b54d4def08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www.youtube.com/watch?v=gmiYWTmFRVE" TargetMode="External"/><Relationship Id="rId4" Type="http://schemas.openxmlformats.org/officeDocument/2006/relationships/hyperlink" Target="https://www.youtube.com/playlist?list=PLfvRVPl9tzZrGCEbjsZ7mMFvxUDI7yFQC" TargetMode="External"/><Relationship Id="rId5" Type="http://schemas.openxmlformats.org/officeDocument/2006/relationships/hyperlink" Target="https://www.youtube.com/playlist?list=PLfvRVPl9tzZrGCEbjsZ7mMFvxUDI7yFQC"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1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FIRST 2021 Season</a:t>
            </a:r>
            <a:endParaRPr/>
          </a:p>
        </p:txBody>
      </p:sp>
      <p:sp>
        <p:nvSpPr>
          <p:cNvPr id="135" name="Google Shape;135;p13"/>
          <p:cNvSpPr txBox="1"/>
          <p:nvPr/>
        </p:nvSpPr>
        <p:spPr>
          <a:xfrm>
            <a:off x="3285000" y="3425675"/>
            <a:ext cx="3948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Lato"/>
                <a:ea typeface="Lato"/>
                <a:cs typeface="Lato"/>
                <a:sym typeface="Lato"/>
              </a:rPr>
              <a:t>https://meet.google.com/vew-oqsa-vbr</a:t>
            </a:r>
            <a:endParaRPr>
              <a:solidFill>
                <a:srgbClr val="FFFFFF"/>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Challenge</a:t>
            </a:r>
            <a:endParaRPr/>
          </a:p>
        </p:txBody>
      </p:sp>
      <p:sp>
        <p:nvSpPr>
          <p:cNvPr id="187" name="Google Shape;187;p22"/>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b="1" lang="en"/>
              <a:t>Identify a </a:t>
            </a:r>
            <a:r>
              <a:rPr b="1" lang="en"/>
              <a:t>problem</a:t>
            </a:r>
            <a:r>
              <a:rPr b="1" lang="en"/>
              <a:t> to help people keep, regain, or achieve optimum physical and/or mental health and fitness through active play or movement.</a:t>
            </a:r>
            <a:endParaRPr b="1"/>
          </a:p>
          <a:p>
            <a:pPr indent="0" lvl="0" marL="0" rtl="0" algn="l">
              <a:spcBef>
                <a:spcPts val="1200"/>
              </a:spcBef>
              <a:spcAft>
                <a:spcPts val="0"/>
              </a:spcAft>
              <a:buNone/>
            </a:pPr>
            <a:r>
              <a:t/>
            </a:r>
            <a:endParaRPr b="1"/>
          </a:p>
          <a:p>
            <a:pPr indent="-311150" lvl="0" marL="457200" rtl="0" algn="l">
              <a:spcBef>
                <a:spcPts val="1200"/>
              </a:spcBef>
              <a:spcAft>
                <a:spcPts val="0"/>
              </a:spcAft>
              <a:buSzPts val="1300"/>
              <a:buAutoNum type="arabicPeriod"/>
            </a:pPr>
            <a:r>
              <a:rPr lang="en"/>
              <a:t>Identify Problem</a:t>
            </a:r>
            <a:endParaRPr/>
          </a:p>
          <a:p>
            <a:pPr indent="-311150" lvl="0" marL="457200" rtl="0" algn="l">
              <a:spcBef>
                <a:spcPts val="0"/>
              </a:spcBef>
              <a:spcAft>
                <a:spcPts val="0"/>
              </a:spcAft>
              <a:buSzPts val="1300"/>
              <a:buAutoNum type="arabicPeriod"/>
            </a:pPr>
            <a:r>
              <a:rPr lang="en"/>
              <a:t>Brainstorm and Design</a:t>
            </a:r>
            <a:endParaRPr/>
          </a:p>
          <a:p>
            <a:pPr indent="-311150" lvl="0" marL="457200" rtl="0" algn="l">
              <a:spcBef>
                <a:spcPts val="0"/>
              </a:spcBef>
              <a:spcAft>
                <a:spcPts val="0"/>
              </a:spcAft>
              <a:buSzPts val="1300"/>
              <a:buAutoNum type="arabicPeriod"/>
            </a:pPr>
            <a:r>
              <a:rPr lang="en"/>
              <a:t>Develop </a:t>
            </a:r>
            <a:r>
              <a:rPr lang="en"/>
              <a:t>Business</a:t>
            </a:r>
            <a:r>
              <a:rPr lang="en"/>
              <a:t> Model</a:t>
            </a:r>
            <a:endParaRPr/>
          </a:p>
          <a:p>
            <a:pPr indent="-311150" lvl="0" marL="457200" rtl="0" algn="l">
              <a:spcBef>
                <a:spcPts val="0"/>
              </a:spcBef>
              <a:spcAft>
                <a:spcPts val="0"/>
              </a:spcAft>
              <a:buSzPts val="1300"/>
              <a:buAutoNum type="arabicPeriod"/>
            </a:pPr>
            <a:r>
              <a:rPr lang="en"/>
              <a:t>2 Minute Business Pitch </a:t>
            </a:r>
            <a:endParaRPr/>
          </a:p>
          <a:p>
            <a:pPr indent="-311150" lvl="0" marL="457200" rtl="0" algn="l">
              <a:spcBef>
                <a:spcPts val="0"/>
              </a:spcBef>
              <a:spcAft>
                <a:spcPts val="0"/>
              </a:spcAft>
              <a:buSzPts val="1300"/>
              <a:buAutoNum type="arabicPeriod"/>
            </a:pPr>
            <a:r>
              <a:rPr lang="en"/>
              <a:t>Use Technology in Solution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Judgement Guidelines </a:t>
            </a:r>
            <a:endParaRPr/>
          </a:p>
        </p:txBody>
      </p:sp>
      <p:sp>
        <p:nvSpPr>
          <p:cNvPr id="193" name="Google Shape;193;p2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eriod"/>
            </a:pPr>
            <a:r>
              <a:rPr lang="en"/>
              <a:t>Problem or Opportunity</a:t>
            </a:r>
            <a:endParaRPr/>
          </a:p>
          <a:p>
            <a:pPr indent="-311150" lvl="0" marL="457200" rtl="0" algn="l">
              <a:spcBef>
                <a:spcPts val="0"/>
              </a:spcBef>
              <a:spcAft>
                <a:spcPts val="0"/>
              </a:spcAft>
              <a:buSzPts val="1300"/>
              <a:buAutoNum type="arabicPeriod"/>
            </a:pPr>
            <a:r>
              <a:rPr lang="en"/>
              <a:t>Business Model</a:t>
            </a:r>
            <a:endParaRPr/>
          </a:p>
          <a:p>
            <a:pPr indent="-311150" lvl="0" marL="457200" rtl="0" algn="l">
              <a:spcBef>
                <a:spcPts val="0"/>
              </a:spcBef>
              <a:spcAft>
                <a:spcPts val="0"/>
              </a:spcAft>
              <a:buSzPts val="1300"/>
              <a:buAutoNum type="arabicPeriod"/>
            </a:pPr>
            <a:r>
              <a:rPr lang="en"/>
              <a:t>Innovation Impact</a:t>
            </a:r>
            <a:endParaRPr/>
          </a:p>
          <a:p>
            <a:pPr indent="-311150" lvl="0" marL="457200" rtl="0" algn="l">
              <a:spcBef>
                <a:spcPts val="0"/>
              </a:spcBef>
              <a:spcAft>
                <a:spcPts val="0"/>
              </a:spcAft>
              <a:buSzPts val="1300"/>
              <a:buAutoNum type="arabicPeriod"/>
            </a:pPr>
            <a:r>
              <a:rPr lang="en"/>
              <a:t>Design</a:t>
            </a:r>
            <a:endParaRPr/>
          </a:p>
          <a:p>
            <a:pPr indent="-311150" lvl="0" marL="457200" rtl="0" algn="l">
              <a:spcBef>
                <a:spcPts val="0"/>
              </a:spcBef>
              <a:spcAft>
                <a:spcPts val="0"/>
              </a:spcAft>
              <a:buSzPts val="1300"/>
              <a:buAutoNum type="arabicPeriod"/>
            </a:pPr>
            <a:r>
              <a:rPr lang="en"/>
              <a:t>Business Pitch</a:t>
            </a:r>
            <a:endParaRPr/>
          </a:p>
          <a:p>
            <a:pPr indent="0" lvl="0" marL="0" rtl="0" algn="l">
              <a:spcBef>
                <a:spcPts val="12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Interview</a:t>
            </a:r>
            <a:endParaRPr/>
          </a:p>
        </p:txBody>
      </p:sp>
      <p:sp>
        <p:nvSpPr>
          <p:cNvPr id="199" name="Google Shape;199;p2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All teams who submit applications for the Innovation Challenge will be given a 15 minute interview which consists of:</a:t>
            </a:r>
            <a:endParaRPr/>
          </a:p>
          <a:p>
            <a:pPr indent="-311150" lvl="0" marL="457200" rtl="0" algn="l">
              <a:spcBef>
                <a:spcPts val="1200"/>
              </a:spcBef>
              <a:spcAft>
                <a:spcPts val="0"/>
              </a:spcAft>
              <a:buSzPts val="1300"/>
              <a:buChar char="●"/>
            </a:pPr>
            <a:r>
              <a:rPr lang="en"/>
              <a:t>2 min Business Pitch </a:t>
            </a:r>
            <a:endParaRPr/>
          </a:p>
          <a:p>
            <a:pPr indent="-298450" lvl="1" marL="914400" rtl="0" algn="l">
              <a:spcBef>
                <a:spcPts val="0"/>
              </a:spcBef>
              <a:spcAft>
                <a:spcPts val="0"/>
              </a:spcAft>
              <a:buSzPts val="1100"/>
              <a:buChar char="○"/>
            </a:pPr>
            <a:r>
              <a:rPr lang="en"/>
              <a:t>Focused on Business Model </a:t>
            </a:r>
            <a:endParaRPr/>
          </a:p>
          <a:p>
            <a:pPr indent="-311150" lvl="0" marL="457200" rtl="0" algn="l">
              <a:spcBef>
                <a:spcPts val="0"/>
              </a:spcBef>
              <a:spcAft>
                <a:spcPts val="0"/>
              </a:spcAft>
              <a:buSzPts val="1300"/>
              <a:buChar char="●"/>
            </a:pPr>
            <a:r>
              <a:rPr lang="en"/>
              <a:t>3 min Presentation </a:t>
            </a:r>
            <a:endParaRPr/>
          </a:p>
          <a:p>
            <a:pPr indent="-298450" lvl="1" marL="914400" rtl="0" algn="l">
              <a:spcBef>
                <a:spcPts val="0"/>
              </a:spcBef>
              <a:spcAft>
                <a:spcPts val="0"/>
              </a:spcAft>
              <a:buSzPts val="1100"/>
              <a:buChar char="○"/>
            </a:pPr>
            <a:r>
              <a:rPr lang="en"/>
              <a:t>Describe Impact, Design, Tech with Drawings and CAD to reinforce</a:t>
            </a:r>
            <a:endParaRPr/>
          </a:p>
          <a:p>
            <a:pPr indent="-311150" lvl="0" marL="457200" rtl="0" algn="l">
              <a:spcBef>
                <a:spcPts val="0"/>
              </a:spcBef>
              <a:spcAft>
                <a:spcPts val="0"/>
              </a:spcAft>
              <a:buSzPts val="1300"/>
              <a:buChar char="●"/>
            </a:pPr>
            <a:r>
              <a:rPr lang="en"/>
              <a:t>10 min Q&amp;A</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Advancement</a:t>
            </a:r>
            <a:endParaRPr/>
          </a:p>
        </p:txBody>
      </p:sp>
      <p:sp>
        <p:nvSpPr>
          <p:cNvPr id="205" name="Google Shape;205;p2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Teams put into groups regardless of location </a:t>
            </a:r>
            <a:endParaRPr/>
          </a:p>
          <a:p>
            <a:pPr indent="-311150" lvl="0" marL="457200" rtl="0" algn="l">
              <a:spcBef>
                <a:spcPts val="0"/>
              </a:spcBef>
              <a:spcAft>
                <a:spcPts val="0"/>
              </a:spcAft>
              <a:buSzPts val="1300"/>
              <a:buChar char="●"/>
            </a:pPr>
            <a:r>
              <a:rPr lang="en"/>
              <a:t>Groups of 20-30 Teams </a:t>
            </a:r>
            <a:endParaRPr/>
          </a:p>
          <a:p>
            <a:pPr indent="-311150" lvl="0" marL="457200" rtl="0" algn="l">
              <a:spcBef>
                <a:spcPts val="0"/>
              </a:spcBef>
              <a:spcAft>
                <a:spcPts val="0"/>
              </a:spcAft>
              <a:buSzPts val="1300"/>
              <a:buChar char="●"/>
            </a:pPr>
            <a:r>
              <a:rPr lang="en"/>
              <a:t>Semi-Finalists are chosen, then 20 Finalists are chosen from Semi-Finalists </a:t>
            </a:r>
            <a:endParaRPr/>
          </a:p>
          <a:p>
            <a:pPr indent="-311150" lvl="0" marL="457200" rtl="0" algn="l">
              <a:spcBef>
                <a:spcPts val="0"/>
              </a:spcBef>
              <a:spcAft>
                <a:spcPts val="0"/>
              </a:spcAft>
              <a:buSzPts val="1300"/>
              <a:buChar char="●"/>
            </a:pPr>
            <a:r>
              <a:rPr lang="en"/>
              <a:t>Get to go to FIRST Innovation Awards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6"/>
          <p:cNvSpPr txBox="1"/>
          <p:nvPr>
            <p:ph type="title"/>
          </p:nvPr>
        </p:nvSpPr>
        <p:spPr>
          <a:xfrm>
            <a:off x="823850" y="2053000"/>
            <a:ext cx="55044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Infinite Recharge At Home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Skill Challenges : </a:t>
            </a:r>
            <a:endParaRPr/>
          </a:p>
        </p:txBody>
      </p:sp>
      <p:sp>
        <p:nvSpPr>
          <p:cNvPr id="216" name="Google Shape;216;p2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SzPts val="1200"/>
              <a:buAutoNum type="arabicPeriod"/>
            </a:pPr>
            <a:r>
              <a:rPr lang="en" sz="1200"/>
              <a:t>Galactic Search Challenge : teams emulate the Autonomous Period of INFINITE RECHARGE gameplay by locating and collecting POWER CELLS as fast as they can on one of two(2)pairs of paths.</a:t>
            </a:r>
            <a:endParaRPr sz="1200"/>
          </a:p>
          <a:p>
            <a:pPr indent="-304800" lvl="0" marL="457200" rtl="0" algn="l">
              <a:spcBef>
                <a:spcPts val="0"/>
              </a:spcBef>
              <a:spcAft>
                <a:spcPts val="0"/>
              </a:spcAft>
              <a:buSzPts val="1200"/>
              <a:buAutoNum type="arabicPeriod"/>
            </a:pPr>
            <a:r>
              <a:rPr lang="en" sz="1200"/>
              <a:t>AutoNav Challenge : teams program their ROBOTS to autonomously drive predetermined routes through three (3) different paths as fast as possible.</a:t>
            </a:r>
            <a:endParaRPr sz="1200"/>
          </a:p>
          <a:p>
            <a:pPr indent="-304800" lvl="0" marL="457200" rtl="0" algn="l">
              <a:spcBef>
                <a:spcPts val="0"/>
              </a:spcBef>
              <a:spcAft>
                <a:spcPts val="0"/>
              </a:spcAft>
              <a:buSzPts val="1200"/>
              <a:buAutoNum type="arabicPeriod"/>
            </a:pPr>
            <a:r>
              <a:rPr lang="en" sz="1200"/>
              <a:t>Hyperdrive Challenge : teams drive their ROBOTS remotely, without the assistance of pre-programmed navigation, through four (4) different paths as fast as possible. The first three (3)paths are the same as those described in AutoNav Challenge, the fourth path is the Lightspeed Circuit path.</a:t>
            </a:r>
            <a:endParaRPr sz="1200"/>
          </a:p>
          <a:p>
            <a:pPr indent="-304800" lvl="0" marL="457200" rtl="0" algn="l">
              <a:spcBef>
                <a:spcPts val="0"/>
              </a:spcBef>
              <a:spcAft>
                <a:spcPts val="0"/>
              </a:spcAft>
              <a:buSzPts val="1200"/>
              <a:buAutoNum type="arabicPeriod"/>
            </a:pPr>
            <a:r>
              <a:rPr lang="en" sz="1200"/>
              <a:t>Interstellar Accuracy  Challenge : In the Interstellar Accuracy Challenge teams emulate the shooting challenges of INFINITE RECHARGE gameplay by scoring POWER CELLS into a representation of the BOTTOM PORT, OUTER PORT,AND INNERPORTfrom four (4) zones. Teams will attempt to score as many points as possible in five(5)minutes.</a:t>
            </a:r>
            <a:endParaRPr sz="12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222" name="Google Shape;222;p28"/>
          <p:cNvPicPr preferRelativeResize="0"/>
          <p:nvPr/>
        </p:nvPicPr>
        <p:blipFill>
          <a:blip r:embed="rId3">
            <a:alphaModFix/>
          </a:blip>
          <a:stretch>
            <a:fillRect/>
          </a:stretch>
        </p:blipFill>
        <p:spPr>
          <a:xfrm>
            <a:off x="1451825" y="1410025"/>
            <a:ext cx="6240352" cy="35308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28" name="Google Shape;228;p2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9" name="Google Shape;229;p29"/>
          <p:cNvPicPr preferRelativeResize="0"/>
          <p:nvPr/>
        </p:nvPicPr>
        <p:blipFill>
          <a:blip r:embed="rId3">
            <a:alphaModFix/>
          </a:blip>
          <a:stretch>
            <a:fillRect/>
          </a:stretch>
        </p:blipFill>
        <p:spPr>
          <a:xfrm>
            <a:off x="1309688" y="619125"/>
            <a:ext cx="6524625" cy="39052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0"/>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Hyperdrive Challenge </a:t>
            </a:r>
            <a:endParaRPr/>
          </a:p>
        </p:txBody>
      </p:sp>
      <p:sp>
        <p:nvSpPr>
          <p:cNvPr id="235" name="Google Shape;235;p30"/>
          <p:cNvSpPr txBox="1"/>
          <p:nvPr>
            <p:ph idx="1" type="body"/>
          </p:nvPr>
        </p:nvSpPr>
        <p:spPr>
          <a:xfrm>
            <a:off x="1297500" y="2223700"/>
            <a:ext cx="3798900" cy="2415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Goes as fast as possible through different paths:</a:t>
            </a:r>
            <a:endParaRPr/>
          </a:p>
          <a:p>
            <a:pPr indent="-311150" lvl="0" marL="457200" rtl="0" algn="l">
              <a:spcBef>
                <a:spcPts val="1200"/>
              </a:spcBef>
              <a:spcAft>
                <a:spcPts val="0"/>
              </a:spcAft>
              <a:buSzPts val="1300"/>
              <a:buAutoNum type="arabicPeriod"/>
            </a:pPr>
            <a:r>
              <a:rPr lang="en"/>
              <a:t>Barrel Racing </a:t>
            </a:r>
            <a:endParaRPr/>
          </a:p>
          <a:p>
            <a:pPr indent="-311150" lvl="0" marL="457200" rtl="0" algn="l">
              <a:spcBef>
                <a:spcPts val="0"/>
              </a:spcBef>
              <a:spcAft>
                <a:spcPts val="0"/>
              </a:spcAft>
              <a:buSzPts val="1300"/>
              <a:buAutoNum type="arabicPeriod"/>
            </a:pPr>
            <a:r>
              <a:rPr lang="en"/>
              <a:t>Slalom</a:t>
            </a:r>
            <a:endParaRPr/>
          </a:p>
          <a:p>
            <a:pPr indent="-311150" lvl="0" marL="457200" rtl="0" algn="l">
              <a:spcBef>
                <a:spcPts val="0"/>
              </a:spcBef>
              <a:spcAft>
                <a:spcPts val="0"/>
              </a:spcAft>
              <a:buSzPts val="1300"/>
              <a:buAutoNum type="arabicPeriod"/>
            </a:pPr>
            <a:r>
              <a:rPr lang="en"/>
              <a:t>Bounce</a:t>
            </a:r>
            <a:endParaRPr/>
          </a:p>
          <a:p>
            <a:pPr indent="-311150" lvl="0" marL="457200" rtl="0" algn="l">
              <a:spcBef>
                <a:spcPts val="0"/>
              </a:spcBef>
              <a:spcAft>
                <a:spcPts val="0"/>
              </a:spcAft>
              <a:buSzPts val="1300"/>
              <a:buAutoNum type="arabicPeriod"/>
            </a:pPr>
            <a:r>
              <a:rPr lang="en"/>
              <a:t>Lightspeed Circuit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41" name="Google Shape;241;p31"/>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42" name="Google Shape;242;p31"/>
          <p:cNvPicPr preferRelativeResize="0"/>
          <p:nvPr/>
        </p:nvPicPr>
        <p:blipFill>
          <a:blip r:embed="rId3">
            <a:alphaModFix/>
          </a:blip>
          <a:stretch>
            <a:fillRect/>
          </a:stretch>
        </p:blipFill>
        <p:spPr>
          <a:xfrm>
            <a:off x="1423988" y="652463"/>
            <a:ext cx="6296025" cy="38385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Infinite Recharge</a:t>
            </a:r>
            <a:endParaRPr/>
          </a:p>
        </p:txBody>
      </p:sp>
      <p:sp>
        <p:nvSpPr>
          <p:cNvPr id="141" name="Google Shape;141;p14"/>
          <p:cNvSpPr txBox="1"/>
          <p:nvPr>
            <p:ph idx="1" type="body"/>
          </p:nvPr>
        </p:nvSpPr>
        <p:spPr>
          <a:xfrm>
            <a:off x="1250175" y="1591200"/>
            <a:ext cx="7038900" cy="2911200"/>
          </a:xfrm>
          <a:prstGeom prst="rect">
            <a:avLst/>
          </a:prstGeom>
        </p:spPr>
        <p:txBody>
          <a:bodyPr anchorCtr="0" anchor="t" bIns="91425" lIns="91425" spcFirstLastPara="1" rIns="91425" wrap="square" tIns="91425">
            <a:normAutofit lnSpcReduction="20000"/>
          </a:bodyPr>
          <a:lstStyle/>
          <a:p>
            <a:pPr indent="-311150" lvl="0" marL="457200" rtl="0" algn="l">
              <a:spcBef>
                <a:spcPts val="0"/>
              </a:spcBef>
              <a:spcAft>
                <a:spcPts val="0"/>
              </a:spcAft>
              <a:buSzPts val="1300"/>
              <a:buChar char="●"/>
            </a:pPr>
            <a:r>
              <a:rPr lang="en"/>
              <a:t>2 teams of 3 bots compete to complete a set of tasks lasting 3 minutes</a:t>
            </a:r>
            <a:endParaRPr/>
          </a:p>
          <a:p>
            <a:pPr indent="-311150" lvl="0" marL="457200" rtl="0" algn="l">
              <a:spcBef>
                <a:spcPts val="0"/>
              </a:spcBef>
              <a:spcAft>
                <a:spcPts val="0"/>
              </a:spcAft>
              <a:buSzPts val="1300"/>
              <a:buChar char="●"/>
            </a:pPr>
            <a:r>
              <a:rPr lang="en"/>
              <a:t>The first stage involves shooting 9 power cells into one of the 2 ports.</a:t>
            </a:r>
            <a:endParaRPr/>
          </a:p>
          <a:p>
            <a:pPr indent="-311150" lvl="0" marL="457200" rtl="0" algn="l">
              <a:spcBef>
                <a:spcPts val="0"/>
              </a:spcBef>
              <a:spcAft>
                <a:spcPts val="0"/>
              </a:spcAft>
              <a:buSzPts val="1300"/>
              <a:buChar char="●"/>
            </a:pPr>
            <a:r>
              <a:rPr lang="en"/>
              <a:t>The next stage involves spinning a ‘control panel’ at least 3 but no more than 5 times, and scoring 15 power cells in one of the 2 power ports.</a:t>
            </a:r>
            <a:endParaRPr/>
          </a:p>
          <a:p>
            <a:pPr indent="-311150" lvl="0" marL="457200" rtl="0" algn="l">
              <a:spcBef>
                <a:spcPts val="0"/>
              </a:spcBef>
              <a:spcAft>
                <a:spcPts val="0"/>
              </a:spcAft>
              <a:buSzPts val="1300"/>
              <a:buChar char="●"/>
            </a:pPr>
            <a:r>
              <a:rPr lang="en"/>
              <a:t>The third stage requires the control panel to be positioned on a specific color (we currently cannot do that, and requires 15 power cells in one of the 2 power ports.</a:t>
            </a:r>
            <a:endParaRPr/>
          </a:p>
          <a:p>
            <a:pPr indent="-311150" lvl="0" marL="457200" rtl="0" algn="l">
              <a:spcBef>
                <a:spcPts val="0"/>
              </a:spcBef>
              <a:spcAft>
                <a:spcPts val="0"/>
              </a:spcAft>
              <a:buSzPts val="1300"/>
              <a:buChar char="●"/>
            </a:pPr>
            <a:r>
              <a:rPr lang="en"/>
              <a:t>The final 30 seconds of the match is dedicated to hanging your bot from a teetering bar in the center area of the play field.</a:t>
            </a:r>
            <a:endParaRPr/>
          </a:p>
          <a:p>
            <a:pPr indent="0" lvl="0" marL="0" rtl="0" algn="l">
              <a:spcBef>
                <a:spcPts val="1200"/>
              </a:spcBef>
              <a:spcAft>
                <a:spcPts val="0"/>
              </a:spcAft>
              <a:buNone/>
            </a:pPr>
            <a:r>
              <a:rPr lang="en"/>
              <a:t>Game Animation: </a:t>
            </a:r>
            <a:r>
              <a:rPr lang="en" u="sng">
                <a:solidFill>
                  <a:schemeClr val="hlink"/>
                </a:solidFill>
                <a:hlinkClick r:id="rId3"/>
              </a:rPr>
              <a:t>https://www.youtube.com/watch?v=gmiYWTmFRVE</a:t>
            </a:r>
            <a:endParaRPr/>
          </a:p>
          <a:p>
            <a:pPr indent="0" lvl="0" marL="0" rtl="0" algn="l">
              <a:spcBef>
                <a:spcPts val="1200"/>
              </a:spcBef>
              <a:spcAft>
                <a:spcPts val="0"/>
              </a:spcAft>
              <a:buNone/>
            </a:pPr>
            <a:r>
              <a:rPr lang="en"/>
              <a:t>Field Tour :</a:t>
            </a:r>
            <a:r>
              <a:rPr lang="en" u="sng">
                <a:solidFill>
                  <a:schemeClr val="hlink"/>
                </a:solidFill>
                <a:hlinkClick r:id="rId4"/>
              </a:rPr>
              <a:t>https://www.youtube.com/playlist?list=PLfvRVPl9tzZrGCEbjsZ7mMFvxUDI7yFQ</a:t>
            </a:r>
            <a:r>
              <a:rPr lang="en" u="sng">
                <a:solidFill>
                  <a:schemeClr val="hlink"/>
                </a:solidFill>
                <a:hlinkClick r:id="rId5"/>
              </a:rPr>
              <a:t>C</a:t>
            </a:r>
            <a:endParaRPr/>
          </a:p>
          <a:p>
            <a:pPr indent="0" lvl="0" marL="0" rtl="0" algn="l">
              <a:spcBef>
                <a:spcPts val="1200"/>
              </a:spcBef>
              <a:spcAft>
                <a:spcPts val="12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48" name="Google Shape;248;p32"/>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49" name="Google Shape;249;p32"/>
          <p:cNvPicPr preferRelativeResize="0"/>
          <p:nvPr/>
        </p:nvPicPr>
        <p:blipFill>
          <a:blip r:embed="rId3">
            <a:alphaModFix/>
          </a:blip>
          <a:stretch>
            <a:fillRect/>
          </a:stretch>
        </p:blipFill>
        <p:spPr>
          <a:xfrm>
            <a:off x="1285875" y="585788"/>
            <a:ext cx="6572250" cy="39719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55" name="Google Shape;255;p3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56" name="Google Shape;256;p33"/>
          <p:cNvPicPr preferRelativeResize="0"/>
          <p:nvPr/>
        </p:nvPicPr>
        <p:blipFill>
          <a:blip r:embed="rId3">
            <a:alphaModFix/>
          </a:blip>
          <a:stretch>
            <a:fillRect/>
          </a:stretch>
        </p:blipFill>
        <p:spPr>
          <a:xfrm>
            <a:off x="1400175" y="1307838"/>
            <a:ext cx="6343650" cy="38576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62" name="Google Shape;262;p3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63" name="Google Shape;263;p34"/>
          <p:cNvPicPr preferRelativeResize="0"/>
          <p:nvPr/>
        </p:nvPicPr>
        <p:blipFill>
          <a:blip r:embed="rId3">
            <a:alphaModFix/>
          </a:blip>
          <a:stretch>
            <a:fillRect/>
          </a:stretch>
        </p:blipFill>
        <p:spPr>
          <a:xfrm>
            <a:off x="1476375" y="738188"/>
            <a:ext cx="6191250" cy="36671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Accuracy Challenge </a:t>
            </a:r>
            <a:endParaRPr/>
          </a:p>
        </p:txBody>
      </p:sp>
      <p:sp>
        <p:nvSpPr>
          <p:cNvPr id="269" name="Google Shape;269;p3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Score lots of points from different zones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75" name="Google Shape;275;p3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76" name="Google Shape;276;p36"/>
          <p:cNvPicPr preferRelativeResize="0"/>
          <p:nvPr/>
        </p:nvPicPr>
        <p:blipFill>
          <a:blip r:embed="rId3">
            <a:alphaModFix/>
          </a:blip>
          <a:stretch>
            <a:fillRect/>
          </a:stretch>
        </p:blipFill>
        <p:spPr>
          <a:xfrm>
            <a:off x="2305184" y="-69700"/>
            <a:ext cx="4191231" cy="514349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7"/>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Game Design Challenge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Submission</a:t>
            </a:r>
            <a:endParaRPr/>
          </a:p>
        </p:txBody>
      </p:sp>
      <p:sp>
        <p:nvSpPr>
          <p:cNvPr id="287" name="Google Shape;287;p3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Must Submit:</a:t>
            </a:r>
            <a:endParaRPr/>
          </a:p>
          <a:p>
            <a:pPr indent="-311150" lvl="0" marL="457200" rtl="0" algn="l">
              <a:spcBef>
                <a:spcPts val="1200"/>
              </a:spcBef>
              <a:spcAft>
                <a:spcPts val="0"/>
              </a:spcAft>
              <a:buSzPts val="1300"/>
              <a:buChar char="●"/>
            </a:pPr>
            <a:r>
              <a:rPr lang="en"/>
              <a:t>Game Name </a:t>
            </a:r>
            <a:endParaRPr/>
          </a:p>
          <a:p>
            <a:pPr indent="-311150" lvl="0" marL="457200" rtl="0" algn="l">
              <a:spcBef>
                <a:spcPts val="0"/>
              </a:spcBef>
              <a:spcAft>
                <a:spcPts val="0"/>
              </a:spcAft>
              <a:buSzPts val="1300"/>
              <a:buChar char="●"/>
            </a:pPr>
            <a:r>
              <a:rPr lang="en"/>
              <a:t>Image of the Field (Sketch, Photo, Cad, etc.)</a:t>
            </a:r>
            <a:endParaRPr/>
          </a:p>
          <a:p>
            <a:pPr indent="-311150" lvl="0" marL="457200" rtl="0" algn="l">
              <a:spcBef>
                <a:spcPts val="0"/>
              </a:spcBef>
              <a:spcAft>
                <a:spcPts val="0"/>
              </a:spcAft>
              <a:buSzPts val="1300"/>
              <a:buChar char="●"/>
            </a:pPr>
            <a:r>
              <a:rPr lang="en"/>
              <a:t>Game Overview (500 wrd limit)</a:t>
            </a:r>
            <a:endParaRPr/>
          </a:p>
          <a:p>
            <a:pPr indent="-311150" lvl="0" marL="457200" rtl="0" algn="l">
              <a:spcBef>
                <a:spcPts val="0"/>
              </a:spcBef>
              <a:spcAft>
                <a:spcPts val="0"/>
              </a:spcAft>
              <a:buSzPts val="1300"/>
              <a:buChar char="●"/>
            </a:pPr>
            <a:r>
              <a:rPr lang="en"/>
              <a:t>Description of Field Elements </a:t>
            </a:r>
            <a:endParaRPr/>
          </a:p>
          <a:p>
            <a:pPr indent="-311150" lvl="0" marL="457200" rtl="0" algn="l">
              <a:spcBef>
                <a:spcPts val="0"/>
              </a:spcBef>
              <a:spcAft>
                <a:spcPts val="0"/>
              </a:spcAft>
              <a:buSzPts val="1300"/>
              <a:buChar char="●"/>
            </a:pPr>
            <a:r>
              <a:rPr lang="en"/>
              <a:t>Expected Robot Actions </a:t>
            </a:r>
            <a:endParaRPr/>
          </a:p>
          <a:p>
            <a:pPr indent="-311150" lvl="0" marL="457200" rtl="0" algn="l">
              <a:spcBef>
                <a:spcPts val="0"/>
              </a:spcBef>
              <a:spcAft>
                <a:spcPts val="0"/>
              </a:spcAft>
              <a:buSzPts val="1300"/>
              <a:buChar char="●"/>
            </a:pPr>
            <a:r>
              <a:rPr lang="en"/>
              <a:t>How Field Elements are used by Robots </a:t>
            </a:r>
            <a:endParaRPr/>
          </a:p>
          <a:p>
            <a:pPr indent="-311150" lvl="0" marL="457200" rtl="0" algn="l">
              <a:spcBef>
                <a:spcPts val="0"/>
              </a:spcBef>
              <a:spcAft>
                <a:spcPts val="0"/>
              </a:spcAft>
              <a:buSzPts val="1300"/>
              <a:buChar char="●"/>
            </a:pPr>
            <a:r>
              <a:rPr lang="en"/>
              <a:t>Optional: 2 min Video </a:t>
            </a:r>
            <a:endParaRPr/>
          </a:p>
          <a:p>
            <a:pPr indent="0" lvl="0" marL="0" rtl="0" algn="l">
              <a:spcBef>
                <a:spcPts val="1200"/>
              </a:spcBef>
              <a:spcAft>
                <a:spcPts val="1200"/>
              </a:spcAft>
              <a:buNone/>
            </a:pPr>
            <a:r>
              <a:rPr lang="en"/>
              <a:t>Will be Interviewed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9"/>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Game Design Challenge Element </a:t>
            </a:r>
            <a:endParaRPr/>
          </a:p>
        </p:txBody>
      </p:sp>
      <p:sp>
        <p:nvSpPr>
          <p:cNvPr id="293" name="Google Shape;293;p39"/>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The Chain</a:t>
            </a:r>
            <a:endParaRPr/>
          </a:p>
          <a:p>
            <a:pPr indent="-311150" lvl="0" marL="457200" rtl="0" algn="l">
              <a:spcBef>
                <a:spcPts val="0"/>
              </a:spcBef>
              <a:spcAft>
                <a:spcPts val="0"/>
              </a:spcAft>
              <a:buSzPts val="1300"/>
              <a:buChar char="●"/>
            </a:pPr>
            <a:r>
              <a:rPr lang="en"/>
              <a:t>Not required, but must be used for Concept Award </a:t>
            </a:r>
            <a:endParaRPr/>
          </a:p>
          <a:p>
            <a:pPr indent="-311150" lvl="0" marL="457200" rtl="0" algn="l">
              <a:spcBef>
                <a:spcPts val="0"/>
              </a:spcBef>
              <a:spcAft>
                <a:spcPts val="0"/>
              </a:spcAft>
              <a:buSzPts val="1300"/>
              <a:buChar char="●"/>
            </a:pPr>
            <a:r>
              <a:rPr lang="en"/>
              <a:t>Will be asked how they implemented it in their submission</a:t>
            </a:r>
            <a:endParaRPr/>
          </a:p>
        </p:txBody>
      </p:sp>
      <p:pic>
        <p:nvPicPr>
          <p:cNvPr id="294" name="Google Shape;294;p39"/>
          <p:cNvPicPr preferRelativeResize="0"/>
          <p:nvPr/>
        </p:nvPicPr>
        <p:blipFill>
          <a:blip r:embed="rId3">
            <a:alphaModFix/>
          </a:blip>
          <a:stretch>
            <a:fillRect/>
          </a:stretch>
        </p:blipFill>
        <p:spPr>
          <a:xfrm>
            <a:off x="5248800" y="152400"/>
            <a:ext cx="3373386" cy="48387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Awards for Game Design</a:t>
            </a:r>
            <a:endParaRPr/>
          </a:p>
        </p:txBody>
      </p:sp>
      <p:sp>
        <p:nvSpPr>
          <p:cNvPr id="300" name="Google Shape;300;p40"/>
          <p:cNvSpPr txBox="1"/>
          <p:nvPr>
            <p:ph idx="1" type="body"/>
          </p:nvPr>
        </p:nvSpPr>
        <p:spPr>
          <a:xfrm>
            <a:off x="1297500" y="1567550"/>
            <a:ext cx="7038900" cy="3458400"/>
          </a:xfrm>
          <a:prstGeom prst="rect">
            <a:avLst/>
          </a:prstGeom>
        </p:spPr>
        <p:txBody>
          <a:bodyPr anchorCtr="0" anchor="t" bIns="91425" lIns="91425" spcFirstLastPara="1" rIns="91425" wrap="square" tIns="91425">
            <a:normAutofit lnSpcReduction="20000"/>
          </a:bodyPr>
          <a:lstStyle/>
          <a:p>
            <a:pPr indent="-311150" lvl="0" marL="457200" rtl="0" algn="l">
              <a:spcBef>
                <a:spcPts val="0"/>
              </a:spcBef>
              <a:spcAft>
                <a:spcPts val="0"/>
              </a:spcAft>
              <a:buSzPts val="1300"/>
              <a:buChar char="●"/>
            </a:pPr>
            <a:r>
              <a:rPr lang="en"/>
              <a:t>Designer’s Award – Celebrates a team’s outstanding success with the Game Design Challenge. The winner of this award should be a strong candidate for some other awards in this challenge. o To be eligible for this award a team is not required to use the Game Design Challenge ELEMENT.</a:t>
            </a:r>
            <a:endParaRPr/>
          </a:p>
          <a:p>
            <a:pPr indent="-311150" lvl="0" marL="457200" rtl="0" algn="l">
              <a:spcBef>
                <a:spcPts val="0"/>
              </a:spcBef>
              <a:spcAft>
                <a:spcPts val="0"/>
              </a:spcAft>
              <a:buSzPts val="1300"/>
              <a:buChar char="●"/>
            </a:pPr>
            <a:r>
              <a:rPr lang="en"/>
              <a:t> Concept Award – Celebrates a team that creates an interesting, realistic game concept. o To be eligible for this award a team is required to use the Game Design Challenge ELEMENT.</a:t>
            </a:r>
            <a:endParaRPr/>
          </a:p>
          <a:p>
            <a:pPr indent="-311150" lvl="0" marL="457200" rtl="0" algn="l">
              <a:spcBef>
                <a:spcPts val="0"/>
              </a:spcBef>
              <a:spcAft>
                <a:spcPts val="0"/>
              </a:spcAft>
              <a:buSzPts val="1300"/>
              <a:buChar char="●"/>
            </a:pPr>
            <a:r>
              <a:rPr lang="en"/>
              <a:t> Imagery Award in honor of Jack Kamen – In honor of Jack Kamen, Dean’s father, for his dedication to art and illustration and his devotion to FIRST. This award celebrates attractiveness in visual aesthetic integration. </a:t>
            </a:r>
            <a:endParaRPr/>
          </a:p>
          <a:p>
            <a:pPr indent="-311150" lvl="0" marL="457200" rtl="0" algn="l">
              <a:spcBef>
                <a:spcPts val="0"/>
              </a:spcBef>
              <a:spcAft>
                <a:spcPts val="0"/>
              </a:spcAft>
              <a:buSzPts val="1300"/>
              <a:buChar char="●"/>
            </a:pPr>
            <a:r>
              <a:rPr lang="en"/>
              <a:t>Creativity Award sponsored by Rockwell Automation – Celebrates creativity that enhances the overall game design concept.</a:t>
            </a:r>
            <a:endParaRPr/>
          </a:p>
          <a:p>
            <a:pPr indent="-311150" lvl="0" marL="457200" rtl="0" algn="l">
              <a:spcBef>
                <a:spcPts val="0"/>
              </a:spcBef>
              <a:spcAft>
                <a:spcPts val="0"/>
              </a:spcAft>
              <a:buSzPts val="1300"/>
              <a:buChar char="●"/>
            </a:pPr>
            <a:r>
              <a:rPr lang="en"/>
              <a:t> Engineering Design Award – Celebrates the team that demonstrates sound engineering in the design process.</a:t>
            </a:r>
            <a:endParaRPr/>
          </a:p>
          <a:p>
            <a:pPr indent="-311150" lvl="0" marL="457200" rtl="0" algn="l">
              <a:spcBef>
                <a:spcPts val="0"/>
              </a:spcBef>
              <a:spcAft>
                <a:spcPts val="0"/>
              </a:spcAft>
              <a:buSzPts val="1300"/>
              <a:buChar char="●"/>
            </a:pPr>
            <a:r>
              <a:rPr lang="en"/>
              <a:t> Rookie Design Award (optional) - Celebrates the rookie team’s outstanding success in the Game Design Challenge</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4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Traditional Awards</a:t>
            </a:r>
            <a:endParaRPr/>
          </a:p>
        </p:txBody>
      </p:sp>
      <p:sp>
        <p:nvSpPr>
          <p:cNvPr id="306" name="Google Shape;306;p41"/>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Chairman </a:t>
            </a:r>
            <a:endParaRPr/>
          </a:p>
          <a:p>
            <a:pPr indent="-298450" lvl="1" marL="914400" rtl="0" algn="l">
              <a:spcBef>
                <a:spcPts val="0"/>
              </a:spcBef>
              <a:spcAft>
                <a:spcPts val="0"/>
              </a:spcAft>
              <a:buSzPts val="1100"/>
              <a:buChar char="○"/>
            </a:pPr>
            <a:r>
              <a:rPr lang="en"/>
              <a:t>The team that represents the best model for FIRST and the mission of FIRST </a:t>
            </a:r>
            <a:endParaRPr/>
          </a:p>
          <a:p>
            <a:pPr indent="-311150" lvl="0" marL="457200" rtl="0" algn="l">
              <a:spcBef>
                <a:spcPts val="0"/>
              </a:spcBef>
              <a:spcAft>
                <a:spcPts val="0"/>
              </a:spcAft>
              <a:buSzPts val="1300"/>
              <a:buChar char="●"/>
            </a:pPr>
            <a:r>
              <a:rPr lang="en"/>
              <a:t>FIRST Dean’s List</a:t>
            </a:r>
            <a:endParaRPr/>
          </a:p>
          <a:p>
            <a:pPr indent="-298450" lvl="1" marL="914400" rtl="0" algn="l">
              <a:spcBef>
                <a:spcPts val="0"/>
              </a:spcBef>
              <a:spcAft>
                <a:spcPts val="0"/>
              </a:spcAft>
              <a:buSzPts val="1100"/>
              <a:buChar char="○"/>
            </a:pPr>
            <a:r>
              <a:rPr lang="en"/>
              <a:t>10th and 11th</a:t>
            </a:r>
            <a:endParaRPr/>
          </a:p>
          <a:p>
            <a:pPr indent="-298450" lvl="1" marL="914400" rtl="0" algn="l">
              <a:spcBef>
                <a:spcPts val="0"/>
              </a:spcBef>
              <a:spcAft>
                <a:spcPts val="0"/>
              </a:spcAft>
              <a:buSzPts val="1100"/>
              <a:buChar char="○"/>
            </a:pPr>
            <a:r>
              <a:rPr lang="en"/>
              <a:t>Academic Excellence </a:t>
            </a:r>
            <a:endParaRPr/>
          </a:p>
          <a:p>
            <a:pPr indent="-298450" lvl="1" marL="914400" rtl="0" algn="l">
              <a:spcBef>
                <a:spcPts val="0"/>
              </a:spcBef>
              <a:spcAft>
                <a:spcPts val="0"/>
              </a:spcAft>
              <a:buSzPts val="1100"/>
              <a:buChar char="○"/>
            </a:pPr>
            <a:r>
              <a:rPr lang="en"/>
              <a:t>How Student increased awareness for FIRST</a:t>
            </a:r>
            <a:endParaRPr/>
          </a:p>
          <a:p>
            <a:pPr indent="-298450" lvl="1" marL="914400" rtl="0" algn="l">
              <a:spcBef>
                <a:spcPts val="0"/>
              </a:spcBef>
              <a:spcAft>
                <a:spcPts val="0"/>
              </a:spcAft>
              <a:buSzPts val="1100"/>
              <a:buChar char="○"/>
            </a:pPr>
            <a:r>
              <a:rPr lang="en"/>
              <a:t>Technical Experience, </a:t>
            </a:r>
            <a:r>
              <a:rPr lang="en"/>
              <a:t>Entrepreneurship</a:t>
            </a:r>
            <a:r>
              <a:rPr lang="en"/>
              <a:t>, and Creativity </a:t>
            </a:r>
            <a:endParaRPr/>
          </a:p>
          <a:p>
            <a:pPr indent="-298450" lvl="1" marL="914400" rtl="0" algn="l">
              <a:spcBef>
                <a:spcPts val="0"/>
              </a:spcBef>
              <a:spcAft>
                <a:spcPts val="0"/>
              </a:spcAft>
              <a:buSzPts val="1100"/>
              <a:buChar char="○"/>
            </a:pPr>
            <a:r>
              <a:rPr lang="en"/>
              <a:t>Leadership</a:t>
            </a:r>
            <a:endParaRPr/>
          </a:p>
          <a:p>
            <a:pPr indent="-311150" lvl="0" marL="457200" rtl="0" algn="l">
              <a:spcBef>
                <a:spcPts val="0"/>
              </a:spcBef>
              <a:spcAft>
                <a:spcPts val="0"/>
              </a:spcAft>
              <a:buSzPts val="1300"/>
              <a:buChar char="●"/>
            </a:pPr>
            <a:r>
              <a:rPr lang="en"/>
              <a:t>Woodie Flowers Finalists </a:t>
            </a:r>
            <a:endParaRPr/>
          </a:p>
          <a:p>
            <a:pPr indent="-298450" lvl="1" marL="914400" rtl="0" algn="l">
              <a:spcBef>
                <a:spcPts val="0"/>
              </a:spcBef>
              <a:spcAft>
                <a:spcPts val="0"/>
              </a:spcAft>
              <a:buSzPts val="1100"/>
              <a:buChar char="○"/>
            </a:pPr>
            <a:r>
              <a:rPr lang="en"/>
              <a:t>Students select Mentor for Award</a:t>
            </a:r>
            <a:endParaRPr/>
          </a:p>
          <a:p>
            <a:pPr indent="0" lvl="0" marL="0" rtl="0" algn="l">
              <a:spcBef>
                <a:spcPts val="1200"/>
              </a:spcBef>
              <a:spcAft>
                <a:spcPts val="1200"/>
              </a:spcAft>
              <a:buNone/>
            </a:pPr>
            <a:r>
              <a:rPr lang="en"/>
              <a:t>WIll be put into Southeastern Region and compete with other teams in Alabama, Arkansas, Louisiana, and Mississippi.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Field</a:t>
            </a:r>
            <a:endParaRPr/>
          </a:p>
        </p:txBody>
      </p:sp>
      <p:pic>
        <p:nvPicPr>
          <p:cNvPr id="147" name="Google Shape;147;p15"/>
          <p:cNvPicPr preferRelativeResize="0"/>
          <p:nvPr/>
        </p:nvPicPr>
        <p:blipFill>
          <a:blip r:embed="rId3">
            <a:alphaModFix/>
          </a:blip>
          <a:stretch>
            <a:fillRect/>
          </a:stretch>
        </p:blipFill>
        <p:spPr>
          <a:xfrm>
            <a:off x="1109563" y="1099600"/>
            <a:ext cx="7414785" cy="35308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2"/>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Ethan Slide</a:t>
            </a:r>
            <a:endParaRPr/>
          </a:p>
        </p:txBody>
      </p:sp>
      <p:pic>
        <p:nvPicPr>
          <p:cNvPr id="312" name="Google Shape;312;p42"/>
          <p:cNvPicPr preferRelativeResize="0"/>
          <p:nvPr/>
        </p:nvPicPr>
        <p:blipFill>
          <a:blip r:embed="rId3">
            <a:alphaModFix/>
          </a:blip>
          <a:stretch>
            <a:fillRect/>
          </a:stretch>
        </p:blipFill>
        <p:spPr>
          <a:xfrm>
            <a:off x="2904073" y="152400"/>
            <a:ext cx="6239927" cy="49911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16"/>
          <p:cNvPicPr preferRelativeResize="0"/>
          <p:nvPr/>
        </p:nvPicPr>
        <p:blipFill>
          <a:blip r:embed="rId3">
            <a:alphaModFix/>
          </a:blip>
          <a:stretch>
            <a:fillRect/>
          </a:stretch>
        </p:blipFill>
        <p:spPr>
          <a:xfrm>
            <a:off x="1408825" y="152400"/>
            <a:ext cx="7249208" cy="48386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Points</a:t>
            </a:r>
            <a:endParaRPr/>
          </a:p>
        </p:txBody>
      </p:sp>
      <p:pic>
        <p:nvPicPr>
          <p:cNvPr id="158" name="Google Shape;158;p17"/>
          <p:cNvPicPr preferRelativeResize="0"/>
          <p:nvPr/>
        </p:nvPicPr>
        <p:blipFill>
          <a:blip r:embed="rId3">
            <a:alphaModFix/>
          </a:blip>
          <a:stretch>
            <a:fillRect/>
          </a:stretch>
        </p:blipFill>
        <p:spPr>
          <a:xfrm>
            <a:off x="1618225" y="1122875"/>
            <a:ext cx="5396747" cy="35308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pic>
        <p:nvPicPr>
          <p:cNvPr id="163" name="Google Shape;163;p18"/>
          <p:cNvPicPr preferRelativeResize="0"/>
          <p:nvPr/>
        </p:nvPicPr>
        <p:blipFill>
          <a:blip r:embed="rId3">
            <a:alphaModFix/>
          </a:blip>
          <a:stretch>
            <a:fillRect/>
          </a:stretch>
        </p:blipFill>
        <p:spPr>
          <a:xfrm>
            <a:off x="876300" y="885325"/>
            <a:ext cx="7391400" cy="3228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9"/>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At Home Challenges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0"/>
          <p:cNvSpPr txBox="1"/>
          <p:nvPr>
            <p:ph type="title"/>
          </p:nvPr>
        </p:nvSpPr>
        <p:spPr>
          <a:xfrm>
            <a:off x="1297500" y="393750"/>
            <a:ext cx="26892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How To Submit</a:t>
            </a:r>
            <a:endParaRPr/>
          </a:p>
        </p:txBody>
      </p:sp>
      <p:sp>
        <p:nvSpPr>
          <p:cNvPr id="174" name="Google Shape;174;p20"/>
          <p:cNvSpPr txBox="1"/>
          <p:nvPr>
            <p:ph idx="1" type="body"/>
          </p:nvPr>
        </p:nvSpPr>
        <p:spPr>
          <a:xfrm>
            <a:off x="1297500" y="1567550"/>
            <a:ext cx="3274500" cy="2911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 Frcathome.org</a:t>
            </a:r>
            <a:endParaRPr/>
          </a:p>
          <a:p>
            <a:pPr indent="0" lvl="0" marL="0" rtl="0" algn="l">
              <a:spcBef>
                <a:spcPts val="1200"/>
              </a:spcBef>
              <a:spcAft>
                <a:spcPts val="0"/>
              </a:spcAft>
              <a:buNone/>
            </a:pPr>
            <a:r>
              <a:rPr lang="en"/>
              <a:t>Code:</a:t>
            </a:r>
            <a:endParaRPr/>
          </a:p>
          <a:p>
            <a:pPr indent="0" lvl="0" marL="0" rtl="0" algn="l">
              <a:spcBef>
                <a:spcPts val="1200"/>
              </a:spcBef>
              <a:spcAft>
                <a:spcPts val="0"/>
              </a:spcAft>
              <a:buNone/>
            </a:pPr>
            <a:r>
              <a:rPr lang="en"/>
              <a:t>1. In the Team Dashboard, go to the `Team Options' section </a:t>
            </a:r>
            <a:endParaRPr/>
          </a:p>
          <a:p>
            <a:pPr indent="0" lvl="0" marL="0" rtl="0" algn="l">
              <a:spcBef>
                <a:spcPts val="1200"/>
              </a:spcBef>
              <a:spcAft>
                <a:spcPts val="0"/>
              </a:spcAft>
              <a:buNone/>
            </a:pPr>
            <a:r>
              <a:rPr lang="en"/>
              <a:t>2. Click on `Payment &amp; Product.' </a:t>
            </a:r>
            <a:endParaRPr/>
          </a:p>
          <a:p>
            <a:pPr indent="0" lvl="0" marL="0" rtl="0" algn="l">
              <a:spcBef>
                <a:spcPts val="1200"/>
              </a:spcBef>
              <a:spcAft>
                <a:spcPts val="0"/>
              </a:spcAft>
              <a:buNone/>
            </a:pPr>
            <a:r>
              <a:rPr lang="en"/>
              <a:t>3. Click on `Passwords/Voucher Codes' </a:t>
            </a:r>
            <a:endParaRPr/>
          </a:p>
          <a:p>
            <a:pPr indent="0" lvl="0" marL="0" rtl="0" algn="l">
              <a:spcBef>
                <a:spcPts val="1200"/>
              </a:spcBef>
              <a:spcAft>
                <a:spcPts val="1200"/>
              </a:spcAft>
              <a:buNone/>
            </a:pPr>
            <a:r>
              <a:rPr lang="en"/>
              <a:t>4. Locate the 12-character code listed under FIRST/FRC at Home Key that begins with "F</a:t>
            </a:r>
            <a:endParaRPr/>
          </a:p>
        </p:txBody>
      </p:sp>
      <p:sp>
        <p:nvSpPr>
          <p:cNvPr id="175" name="Google Shape;175;p20"/>
          <p:cNvSpPr txBox="1"/>
          <p:nvPr>
            <p:ph type="title"/>
          </p:nvPr>
        </p:nvSpPr>
        <p:spPr>
          <a:xfrm>
            <a:off x="5488775" y="393750"/>
            <a:ext cx="26892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Deadlines</a:t>
            </a:r>
            <a:endParaRPr/>
          </a:p>
        </p:txBody>
      </p:sp>
      <p:sp>
        <p:nvSpPr>
          <p:cNvPr id="176" name="Google Shape;176;p20"/>
          <p:cNvSpPr txBox="1"/>
          <p:nvPr>
            <p:ph idx="1" type="body"/>
          </p:nvPr>
        </p:nvSpPr>
        <p:spPr>
          <a:xfrm>
            <a:off x="5488775" y="1567550"/>
            <a:ext cx="32745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 Opens: February 4th</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Closes: March 4th</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1"/>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FIRST Innovation</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